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10287000" cx="18288000"/>
  <p:notesSz cx="6858000" cy="9144000"/>
  <p:embeddedFontLst>
    <p:embeddedFont>
      <p:font typeface="Poppins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2" roundtripDataSignature="AMtx7miHRfTJtgu+uiUkxx9f8IenUP3O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oppins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oppins-italic.fntdata"/><Relationship Id="rId25" Type="http://schemas.openxmlformats.org/officeDocument/2006/relationships/font" Target="fonts/Poppins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Poppi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f4f3085c9b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f4f3085c9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f4f3085c9b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f4f3085c9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c7b1cda0f8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c7b1cda0f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c7c685a220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c7c685a22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50350f71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f50350f7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ca65ba5570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ca65ba557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f50350f717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f50350f71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ca65ba557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ca65ba55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6" name="Google Shape;22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b1c0befff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2b1c0beff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f2de27b8f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1f2de27b8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4274df3b9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2c4274df3b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f4f3085c9b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f4f3085c9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f4f3085c9b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f4f3085c9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f4f3085c9b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f4f3085c9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f4f3085c9b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f4f3085c9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d0672a4aae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d0672a4a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6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9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0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0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2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3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raw.githubusercontent.com/hermeson883/data_science_workshop/main/linguagens.csv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raw.githubusercontent.com/datasciencedojo/datasets/master/titanic.csv" TargetMode="External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hyperlink" Target="mailto:contato@youthidiomas.com.br" TargetMode="External"/><Relationship Id="rId10" Type="http://schemas.openxmlformats.org/officeDocument/2006/relationships/hyperlink" Target="https://api.whatsapp.com/send?phone=5585985249935&amp;text=Ol%C3%A1%2C+gostaria+de+saber+mais+sobre+os+cursos+de+tecnologia+e+idiomas%C2%A0da%C2%A0Youth%C2%A0%3A%29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hyperlink" Target="http://www.instagram.com/youthidiomas" TargetMode="External"/><Relationship Id="rId5" Type="http://schemas.openxmlformats.org/officeDocument/2006/relationships/hyperlink" Target="http://www.instagram.com/youthidiomas" TargetMode="External"/><Relationship Id="rId6" Type="http://schemas.openxmlformats.org/officeDocument/2006/relationships/image" Target="../media/image13.png"/><Relationship Id="rId7" Type="http://schemas.openxmlformats.org/officeDocument/2006/relationships/hyperlink" Target="mailto:contato@youthidiomas.com.br" TargetMode="External"/><Relationship Id="rId8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9593268" y="1279226"/>
            <a:ext cx="292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8F8F8"/>
                </a:solidFill>
                <a:latin typeface="Calibri"/>
                <a:ea typeface="Calibri"/>
                <a:cs typeface="Calibri"/>
                <a:sym typeface="Calibri"/>
              </a:rPr>
              <a:t>PROJETO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11300284" y="1262685"/>
            <a:ext cx="656861" cy="459803"/>
          </a:xfrm>
          <a:custGeom>
            <a:rect b="b" l="l" r="r" t="t"/>
            <a:pathLst>
              <a:path extrusionOk="0" h="459803" w="656861">
                <a:moveTo>
                  <a:pt x="0" y="0"/>
                </a:moveTo>
                <a:lnTo>
                  <a:pt x="656861" y="0"/>
                </a:lnTo>
                <a:lnTo>
                  <a:pt x="656861" y="459803"/>
                </a:lnTo>
                <a:lnTo>
                  <a:pt x="0" y="4598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" name="Google Shape;86;p1"/>
          <p:cNvSpPr txBox="1"/>
          <p:nvPr/>
        </p:nvSpPr>
        <p:spPr>
          <a:xfrm>
            <a:off x="9486254" y="1557600"/>
            <a:ext cx="7192800" cy="17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b="1" i="0" lang="en-US" sz="11216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 FUTURO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892650" y="930537"/>
            <a:ext cx="3412360" cy="2353560"/>
          </a:xfrm>
          <a:custGeom>
            <a:rect b="b" l="l" r="r" t="t"/>
            <a:pathLst>
              <a:path extrusionOk="0" h="2353560" w="3412360">
                <a:moveTo>
                  <a:pt x="0" y="0"/>
                </a:moveTo>
                <a:lnTo>
                  <a:pt x="3412360" y="0"/>
                </a:lnTo>
                <a:lnTo>
                  <a:pt x="3412360" y="2353561"/>
                </a:lnTo>
                <a:lnTo>
                  <a:pt x="0" y="23535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5748" l="-16051" r="-16050" t="-45748"/>
            </a:stretch>
          </a:blipFill>
          <a:ln>
            <a:noFill/>
          </a:ln>
        </p:spPr>
      </p:sp>
      <p:sp>
        <p:nvSpPr>
          <p:cNvPr id="88" name="Google Shape;88;p1"/>
          <p:cNvSpPr txBox="1"/>
          <p:nvPr/>
        </p:nvSpPr>
        <p:spPr>
          <a:xfrm>
            <a:off x="12351661" y="1246300"/>
            <a:ext cx="3133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EDUCAÇÃO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-7700" y="4723650"/>
            <a:ext cx="18288000" cy="32091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3280099" y="5264350"/>
            <a:ext cx="8503800" cy="17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b="1" i="0" lang="en-US" sz="11216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Git &amp; github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5195350" y="8096250"/>
            <a:ext cx="3066000" cy="2183100"/>
          </a:xfrm>
          <a:prstGeom prst="rect">
            <a:avLst/>
          </a:prstGeom>
          <a:solidFill>
            <a:srgbClr val="03030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3388993" y="5047176"/>
            <a:ext cx="292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D9BD34"/>
                </a:solidFill>
                <a:latin typeface="Calibri"/>
                <a:ea typeface="Calibri"/>
                <a:cs typeface="Calibri"/>
                <a:sym typeface="Calibri"/>
              </a:rPr>
              <a:t>MÓDULO 03</a:t>
            </a:r>
            <a:endParaRPr b="1" i="0" sz="3200" u="none" cap="none" strike="noStrike">
              <a:solidFill>
                <a:srgbClr val="D9BD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3389000" y="6808025"/>
            <a:ext cx="1964400" cy="459900"/>
          </a:xfrm>
          <a:prstGeom prst="roundRect">
            <a:avLst>
              <a:gd fmla="val 16667" name="adj"/>
            </a:avLst>
          </a:prstGeom>
          <a:solidFill>
            <a:srgbClr val="1600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8F8F8"/>
                </a:solidFill>
                <a:latin typeface="Calibri"/>
                <a:ea typeface="Calibri"/>
                <a:cs typeface="Calibri"/>
                <a:sym typeface="Calibri"/>
              </a:rPr>
              <a:t>AULA 0</a:t>
            </a:r>
            <a:r>
              <a:rPr b="1" lang="en-US" sz="3200">
                <a:solidFill>
                  <a:srgbClr val="F8F8F8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/>
          <p:nvPr/>
        </p:nvSpPr>
        <p:spPr>
          <a:xfrm rot="499954">
            <a:off x="10553293" y="3109771"/>
            <a:ext cx="7856424" cy="7856424"/>
          </a:xfrm>
          <a:custGeom>
            <a:rect b="b" l="l" r="r" t="t"/>
            <a:pathLst>
              <a:path extrusionOk="0" h="7852008" w="7852008">
                <a:moveTo>
                  <a:pt x="0" y="0"/>
                </a:moveTo>
                <a:lnTo>
                  <a:pt x="7852008" y="0"/>
                </a:lnTo>
                <a:lnTo>
                  <a:pt x="7852008" y="7852009"/>
                </a:lnTo>
                <a:lnTo>
                  <a:pt x="0" y="78520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95" name="Google Shape;95;p1"/>
          <p:cNvPicPr preferRelativeResize="0"/>
          <p:nvPr/>
        </p:nvPicPr>
        <p:blipFill rotWithShape="1">
          <a:blip r:embed="rId6">
            <a:alphaModFix/>
          </a:blip>
          <a:srcRect b="0" l="15103" r="0" t="53757"/>
          <a:stretch/>
        </p:blipFill>
        <p:spPr>
          <a:xfrm rot="1538247">
            <a:off x="2878131" y="8196129"/>
            <a:ext cx="5945240" cy="2422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f4f3085c9b_0_40"/>
          <p:cNvSpPr/>
          <p:nvPr/>
        </p:nvSpPr>
        <p:spPr>
          <a:xfrm>
            <a:off x="0" y="910500"/>
            <a:ext cx="18288000" cy="9234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g1f4f3085c9b_0_40"/>
          <p:cNvSpPr txBox="1"/>
          <p:nvPr/>
        </p:nvSpPr>
        <p:spPr>
          <a:xfrm>
            <a:off x="673450" y="910450"/>
            <a:ext cx="16934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Gráficos com streamlit</a:t>
            </a:r>
            <a:endParaRPr b="1" i="0" sz="6000" u="none" cap="none" strike="noStrike">
              <a:solidFill>
                <a:srgbClr val="D9BD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g1f4f3085c9b_0_40"/>
          <p:cNvSpPr txBox="1"/>
          <p:nvPr/>
        </p:nvSpPr>
        <p:spPr>
          <a:xfrm>
            <a:off x="1425450" y="2742300"/>
            <a:ext cx="154371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Poppins"/>
              <a:buChar char="●"/>
            </a:pPr>
            <a:r>
              <a:rPr lang="en-US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Podemos fazer vários tipos de gráficos sem a necessidade de baixar alguma biblioteca, pois o streamlit já trás várias maneiras de gerarmos gráficos sem qualquer dificuldade.</a:t>
            </a:r>
            <a:endParaRPr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Poppins"/>
              <a:buChar char="●"/>
            </a:pPr>
            <a:r>
              <a:rPr lang="en-US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Alguns exemplos de gráficos que ele oferece para nós é: gráfico de barras, dispersão, linha e mais alguns outros.</a:t>
            </a:r>
            <a:endParaRPr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7" name="Google Shape;167;g1f4f3085c9b_0_40"/>
          <p:cNvPicPr preferRelativeResize="0"/>
          <p:nvPr/>
        </p:nvPicPr>
        <p:blipFill rotWithShape="1">
          <a:blip r:embed="rId3">
            <a:alphaModFix/>
          </a:blip>
          <a:srcRect b="26227" l="6045" r="6846" t="25013"/>
          <a:stretch/>
        </p:blipFill>
        <p:spPr>
          <a:xfrm>
            <a:off x="2167008" y="6650975"/>
            <a:ext cx="13954000" cy="175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f4f3085c9b_0_49"/>
          <p:cNvSpPr/>
          <p:nvPr/>
        </p:nvSpPr>
        <p:spPr>
          <a:xfrm>
            <a:off x="0" y="910500"/>
            <a:ext cx="18288000" cy="9234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1f4f3085c9b_0_49"/>
          <p:cNvSpPr txBox="1"/>
          <p:nvPr/>
        </p:nvSpPr>
        <p:spPr>
          <a:xfrm>
            <a:off x="673450" y="910450"/>
            <a:ext cx="16934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Atividades</a:t>
            </a: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i="0" sz="6000" u="none" cap="none" strike="noStrike">
              <a:solidFill>
                <a:srgbClr val="D9BD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g1f4f3085c9b_0_49"/>
          <p:cNvSpPr txBox="1"/>
          <p:nvPr/>
        </p:nvSpPr>
        <p:spPr>
          <a:xfrm>
            <a:off x="1425450" y="3504300"/>
            <a:ext cx="15437100" cy="52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Poppins"/>
              <a:buAutoNum type="arabicPeriod"/>
            </a:pPr>
            <a:r>
              <a:rPr lang="en-US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Faça um gráfico de barras (</a:t>
            </a:r>
            <a:r>
              <a:rPr b="1" lang="en-US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bar_chart</a:t>
            </a:r>
            <a:r>
              <a:rPr lang="en-US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), onde o eixo “x” é a coluna “linguagem” e o eixo “y” é a “quantidade” de desenvolvedores. </a:t>
            </a:r>
            <a:endParaRPr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Poppins"/>
              <a:buAutoNum type="arabicPeriod"/>
            </a:pPr>
            <a:r>
              <a:rPr lang="en-US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Faça um gráfico de </a:t>
            </a:r>
            <a:r>
              <a:rPr b="1" lang="en-US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barras</a:t>
            </a:r>
            <a:r>
              <a:rPr lang="en-US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, onde o eixo “x” é a coluna de popularidade e o eixo “y” é a coluna de desenvolvedores.	</a:t>
            </a:r>
            <a:endParaRPr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Poppins"/>
              <a:buAutoNum type="arabicPeriod"/>
            </a:pPr>
            <a:r>
              <a:rPr lang="en-US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 Faça um gráfico de dispersão(</a:t>
            </a:r>
            <a:r>
              <a:rPr b="1" lang="en-US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scatter_chart</a:t>
            </a:r>
            <a:r>
              <a:rPr lang="en-US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), onde o eixo “x” é a coluna “linguagem” e o eixo “y” é a “quantidade” de desenvolvedores. </a:t>
            </a:r>
            <a:endParaRPr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Poppins"/>
              <a:buAutoNum type="arabicPeriod"/>
            </a:pPr>
            <a:r>
              <a:rPr lang="en-US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Suba tudo para o github</a:t>
            </a:r>
            <a:endParaRPr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5" name="Google Shape;175;g1f4f3085c9b_0_49"/>
          <p:cNvSpPr txBox="1"/>
          <p:nvPr/>
        </p:nvSpPr>
        <p:spPr>
          <a:xfrm>
            <a:off x="1425450" y="2342550"/>
            <a:ext cx="1278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Com a tabela das </a:t>
            </a:r>
            <a:r>
              <a:rPr b="1" lang="en-US" sz="3000" u="sng">
                <a:solidFill>
                  <a:srgbClr val="0066FF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linguagens.csv</a:t>
            </a:r>
            <a:r>
              <a:rPr b="1" lang="en-US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faça as seguintes atividades: </a:t>
            </a:r>
            <a:endParaRPr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c7b1cda0f8_1_0"/>
          <p:cNvSpPr txBox="1"/>
          <p:nvPr/>
        </p:nvSpPr>
        <p:spPr>
          <a:xfrm>
            <a:off x="1425450" y="2796725"/>
            <a:ext cx="15437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1" name="Google Shape;181;g2c7b1cda0f8_1_0"/>
          <p:cNvSpPr/>
          <p:nvPr/>
        </p:nvSpPr>
        <p:spPr>
          <a:xfrm>
            <a:off x="0" y="910500"/>
            <a:ext cx="18288000" cy="9234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g2c7b1cda0f8_1_0"/>
          <p:cNvSpPr txBox="1"/>
          <p:nvPr/>
        </p:nvSpPr>
        <p:spPr>
          <a:xfrm>
            <a:off x="673450" y="910450"/>
            <a:ext cx="16934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Git restore</a:t>
            </a: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1" i="0" sz="6000" u="none" cap="none" strike="noStrike">
              <a:solidFill>
                <a:srgbClr val="D9BD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g2c7b1cda0f8_1_0"/>
          <p:cNvSpPr txBox="1"/>
          <p:nvPr/>
        </p:nvSpPr>
        <p:spPr>
          <a:xfrm>
            <a:off x="1425450" y="2894700"/>
            <a:ext cx="15437100" cy="3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Poppins"/>
              <a:buChar char="●"/>
            </a:pPr>
            <a:r>
              <a:rPr lang="en-US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Se por um motivo em </a:t>
            </a:r>
            <a:r>
              <a:rPr lang="en-US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específico</a:t>
            </a:r>
            <a:r>
              <a:rPr lang="en-US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 você modificou algum arquivo seu do git, mas percebeu que aquelas mudanças não seriam mais </a:t>
            </a:r>
            <a:r>
              <a:rPr lang="en-US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necessárias ou úteis, você pode desfazer essas mudanças com o git restore.</a:t>
            </a:r>
            <a:endParaRPr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Poppins"/>
              <a:buChar char="●"/>
            </a:pPr>
            <a:r>
              <a:rPr lang="en-US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Ele agirá como um ‘checkpoint’</a:t>
            </a:r>
            <a:r>
              <a:rPr lang="en-US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  e irá voltar para o último “salvamento” (commit) feito por você</a:t>
            </a:r>
            <a:endParaRPr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4" name="Google Shape;184;g2c7b1cda0f8_1_0"/>
          <p:cNvSpPr txBox="1"/>
          <p:nvPr/>
        </p:nvSpPr>
        <p:spPr>
          <a:xfrm>
            <a:off x="2444950" y="7375050"/>
            <a:ext cx="13391100" cy="800400"/>
          </a:xfrm>
          <a:prstGeom prst="rect">
            <a:avLst/>
          </a:prstGeom>
          <a:solidFill>
            <a:srgbClr val="0A0A0A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git restore</a:t>
            </a:r>
            <a:endParaRPr sz="4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c7c685a220_0_3"/>
          <p:cNvSpPr txBox="1"/>
          <p:nvPr/>
        </p:nvSpPr>
        <p:spPr>
          <a:xfrm>
            <a:off x="1425450" y="2796725"/>
            <a:ext cx="15437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0" name="Google Shape;190;g2c7c685a220_0_3"/>
          <p:cNvSpPr/>
          <p:nvPr/>
        </p:nvSpPr>
        <p:spPr>
          <a:xfrm>
            <a:off x="0" y="910500"/>
            <a:ext cx="18288000" cy="9234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g2c7c685a220_0_3"/>
          <p:cNvSpPr txBox="1"/>
          <p:nvPr/>
        </p:nvSpPr>
        <p:spPr>
          <a:xfrm>
            <a:off x="673450" y="910450"/>
            <a:ext cx="16934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Git reset?</a:t>
            </a:r>
            <a:endParaRPr b="1" i="0" sz="6000" u="none" cap="none" strike="noStrike">
              <a:solidFill>
                <a:srgbClr val="D9BD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g2c7c685a220_0_3"/>
          <p:cNvSpPr txBox="1"/>
          <p:nvPr/>
        </p:nvSpPr>
        <p:spPr>
          <a:xfrm>
            <a:off x="1425450" y="2894700"/>
            <a:ext cx="15437100" cy="3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Poppins"/>
              <a:buChar char="●"/>
            </a:pPr>
            <a:r>
              <a:rPr lang="en-US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O git restore serve para tirarmos um arquivo que foi adicionado pelo git add</a:t>
            </a:r>
            <a:endParaRPr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Poppins"/>
              <a:buChar char="●"/>
            </a:pPr>
            <a:r>
              <a:rPr lang="en-US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Esse comando serve para tirar	o arquivo do formato staged e ele volta para o formato unstaged.</a:t>
            </a:r>
            <a:endParaRPr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Poppins"/>
              <a:buChar char="●"/>
            </a:pPr>
            <a:r>
              <a:rPr lang="en-US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Em outras palavras ele irá tirar o nosso arquivo do próximo commit que fizermos.</a:t>
            </a:r>
            <a:endParaRPr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3" name="Google Shape;193;g2c7c685a220_0_3"/>
          <p:cNvSpPr txBox="1"/>
          <p:nvPr/>
        </p:nvSpPr>
        <p:spPr>
          <a:xfrm>
            <a:off x="2444950" y="7375050"/>
            <a:ext cx="13391100" cy="800400"/>
          </a:xfrm>
          <a:prstGeom prst="rect">
            <a:avLst/>
          </a:prstGeom>
          <a:solidFill>
            <a:srgbClr val="0A0A0A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git reset &lt;nome do arquivo&gt;</a:t>
            </a:r>
            <a:endParaRPr sz="4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f50350f717_0_0"/>
          <p:cNvSpPr txBox="1"/>
          <p:nvPr/>
        </p:nvSpPr>
        <p:spPr>
          <a:xfrm>
            <a:off x="1425450" y="2796725"/>
            <a:ext cx="154371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Poppins"/>
              <a:buChar char="●"/>
            </a:pPr>
            <a:r>
              <a:rPr lang="en-US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O python tem diversas bibliotecas para geração dos mais diferentes tipos de gráficos existentes.</a:t>
            </a:r>
            <a:endParaRPr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Poppins"/>
              <a:buChar char="●"/>
            </a:pPr>
            <a:r>
              <a:rPr lang="en-US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Uma delas é o </a:t>
            </a:r>
            <a:r>
              <a:rPr b="1" lang="en-US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express </a:t>
            </a:r>
            <a:r>
              <a:rPr lang="en-US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que gera gráficos com uma gama de possibilidades de customização.</a:t>
            </a:r>
            <a:endParaRPr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9" name="Google Shape;199;g1f50350f717_0_0"/>
          <p:cNvSpPr/>
          <p:nvPr/>
        </p:nvSpPr>
        <p:spPr>
          <a:xfrm>
            <a:off x="0" y="910500"/>
            <a:ext cx="18288000" cy="9234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1f50350f717_0_0"/>
          <p:cNvSpPr txBox="1"/>
          <p:nvPr/>
        </p:nvSpPr>
        <p:spPr>
          <a:xfrm>
            <a:off x="673450" y="910450"/>
            <a:ext cx="16934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Gráficos com plotly express </a:t>
            </a:r>
            <a:endParaRPr b="1" i="0" sz="6000" u="none" cap="none" strike="noStrike">
              <a:solidFill>
                <a:srgbClr val="D9BD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g1f50350f717_0_0"/>
          <p:cNvPicPr preferRelativeResize="0"/>
          <p:nvPr/>
        </p:nvPicPr>
        <p:blipFill rotWithShape="1">
          <a:blip r:embed="rId3">
            <a:alphaModFix/>
          </a:blip>
          <a:srcRect b="24430" l="12309" r="11800" t="28506"/>
          <a:stretch/>
        </p:blipFill>
        <p:spPr>
          <a:xfrm>
            <a:off x="3936001" y="6459600"/>
            <a:ext cx="10408986" cy="29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ca65ba5570_0_9"/>
          <p:cNvSpPr txBox="1"/>
          <p:nvPr/>
        </p:nvSpPr>
        <p:spPr>
          <a:xfrm>
            <a:off x="1425450" y="2796725"/>
            <a:ext cx="154371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Poppins"/>
              <a:buChar char="●"/>
            </a:pPr>
            <a:r>
              <a:rPr lang="en-US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Para realizar um gráfico com o express e colocarmos no streamlit temos que fazer o seguinte: </a:t>
            </a:r>
            <a:endParaRPr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7" name="Google Shape;207;g2ca65ba5570_0_9"/>
          <p:cNvSpPr/>
          <p:nvPr/>
        </p:nvSpPr>
        <p:spPr>
          <a:xfrm>
            <a:off x="0" y="910500"/>
            <a:ext cx="18288000" cy="9234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g2ca65ba5570_0_9"/>
          <p:cNvSpPr txBox="1"/>
          <p:nvPr/>
        </p:nvSpPr>
        <p:spPr>
          <a:xfrm>
            <a:off x="673450" y="910450"/>
            <a:ext cx="16934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Gráficos com plotly express </a:t>
            </a:r>
            <a:endParaRPr b="1" i="0" sz="6000" u="none" cap="none" strike="noStrike">
              <a:solidFill>
                <a:srgbClr val="D9BD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g2ca65ba5570_0_9"/>
          <p:cNvPicPr preferRelativeResize="0"/>
          <p:nvPr/>
        </p:nvPicPr>
        <p:blipFill rotWithShape="1">
          <a:blip r:embed="rId3">
            <a:alphaModFix/>
          </a:blip>
          <a:srcRect b="19971" l="6325" r="7378" t="22754"/>
          <a:stretch/>
        </p:blipFill>
        <p:spPr>
          <a:xfrm>
            <a:off x="1777338" y="4719350"/>
            <a:ext cx="14726326" cy="315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f50350f717_0_11"/>
          <p:cNvSpPr txBox="1"/>
          <p:nvPr/>
        </p:nvSpPr>
        <p:spPr>
          <a:xfrm>
            <a:off x="1425450" y="2796725"/>
            <a:ext cx="154371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Poppins"/>
              <a:buAutoNum type="arabicPeriod"/>
            </a:pPr>
            <a:r>
              <a:rPr lang="en-US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Refaça os plots anteriores, porém com o express</a:t>
            </a:r>
            <a:endParaRPr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Poppins"/>
              <a:buAutoNum type="arabicPeriod"/>
            </a:pPr>
            <a:r>
              <a:rPr lang="en-US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Agora com o express faça um gráfico de pizza (</a:t>
            </a:r>
            <a:r>
              <a:rPr b="1" lang="en-US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pie</a:t>
            </a:r>
            <a:r>
              <a:rPr lang="en-US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) faça um plot, onde o parâmetro </a:t>
            </a:r>
            <a:r>
              <a:rPr b="1" lang="en-US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name </a:t>
            </a:r>
            <a:r>
              <a:rPr lang="en-US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seja a coluna  “Tipagem”</a:t>
            </a:r>
            <a:endParaRPr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Poppins"/>
              <a:buAutoNum type="arabicPeriod"/>
            </a:pPr>
            <a:r>
              <a:rPr lang="en-US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Agora com o express faça um gráfico de pizza (</a:t>
            </a:r>
            <a:r>
              <a:rPr b="1" lang="en-US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pie</a:t>
            </a:r>
            <a:r>
              <a:rPr lang="en-US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) faça um plot, onde o parâmetro </a:t>
            </a:r>
            <a:r>
              <a:rPr b="1" lang="en-US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name </a:t>
            </a:r>
            <a:r>
              <a:rPr lang="en-US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seja a coluna  “Linguagem” e o parâmetro </a:t>
            </a:r>
            <a:r>
              <a:rPr b="1" lang="en-US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values </a:t>
            </a:r>
            <a:r>
              <a:rPr lang="en-US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a coluna “desenvolvedores”.</a:t>
            </a:r>
            <a:endParaRPr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5" name="Google Shape;215;g1f50350f717_0_11"/>
          <p:cNvSpPr/>
          <p:nvPr/>
        </p:nvSpPr>
        <p:spPr>
          <a:xfrm>
            <a:off x="0" y="910500"/>
            <a:ext cx="18288000" cy="9234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g1f50350f717_0_11"/>
          <p:cNvSpPr txBox="1"/>
          <p:nvPr/>
        </p:nvSpPr>
        <p:spPr>
          <a:xfrm>
            <a:off x="673450" y="910450"/>
            <a:ext cx="16934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Gráficos com plotly express </a:t>
            </a:r>
            <a:endParaRPr b="1" i="0" sz="6000" u="none" cap="none" strike="noStrike">
              <a:solidFill>
                <a:srgbClr val="D9BD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ca65ba5570_0_0"/>
          <p:cNvSpPr txBox="1"/>
          <p:nvPr/>
        </p:nvSpPr>
        <p:spPr>
          <a:xfrm>
            <a:off x="1425450" y="2796725"/>
            <a:ext cx="154371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Poppins"/>
              <a:buAutoNum type="arabicPeriod"/>
            </a:pPr>
            <a:r>
              <a:rPr lang="en-US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Com o seguinte dataframe: </a:t>
            </a:r>
            <a:r>
              <a:rPr lang="en-US" sz="30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titanic</a:t>
            </a:r>
            <a:endParaRPr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AutoNum type="arabicPeriod"/>
            </a:pP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Faça um histograma com a coluna de Age</a:t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Poppins"/>
              <a:buAutoNum type="arabicPeriod"/>
            </a:pPr>
            <a:r>
              <a:rPr lang="en-US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Agora filtre a tabela somente com as pessoas que morreram (Survived = 0)</a:t>
            </a:r>
            <a:endParaRPr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Poppins"/>
              <a:buAutoNum type="arabicPeriod"/>
            </a:pPr>
            <a:r>
              <a:rPr lang="en-US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Realize novamente o gráfico de histogram, porém com as pessoas que morreram</a:t>
            </a:r>
            <a:endParaRPr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2" name="Google Shape;222;g2ca65ba5570_0_0"/>
          <p:cNvSpPr/>
          <p:nvPr/>
        </p:nvSpPr>
        <p:spPr>
          <a:xfrm>
            <a:off x="0" y="910500"/>
            <a:ext cx="18288000" cy="9234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2ca65ba5570_0_0"/>
          <p:cNvSpPr txBox="1"/>
          <p:nvPr/>
        </p:nvSpPr>
        <p:spPr>
          <a:xfrm>
            <a:off x="673450" y="910450"/>
            <a:ext cx="16934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Dataset Titanic!</a:t>
            </a:r>
            <a:endParaRPr b="1" i="0" sz="6000" u="none" cap="none" strike="noStrike">
              <a:solidFill>
                <a:srgbClr val="D9BD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"/>
          <p:cNvSpPr/>
          <p:nvPr/>
        </p:nvSpPr>
        <p:spPr>
          <a:xfrm flipH="1">
            <a:off x="-15377" y="216996"/>
            <a:ext cx="18303377" cy="10081658"/>
          </a:xfrm>
          <a:custGeom>
            <a:rect b="b" l="l" r="r" t="t"/>
            <a:pathLst>
              <a:path extrusionOk="0" h="15814365" w="18967230">
                <a:moveTo>
                  <a:pt x="18967230" y="0"/>
                </a:moveTo>
                <a:lnTo>
                  <a:pt x="0" y="0"/>
                </a:lnTo>
                <a:lnTo>
                  <a:pt x="0" y="15814365"/>
                </a:lnTo>
                <a:lnTo>
                  <a:pt x="18967230" y="15814365"/>
                </a:lnTo>
                <a:lnTo>
                  <a:pt x="18967230" y="0"/>
                </a:lnTo>
                <a:close/>
              </a:path>
            </a:pathLst>
          </a:custGeom>
          <a:blipFill rotWithShape="1">
            <a:blip r:embed="rId3">
              <a:alphaModFix amt="9999"/>
            </a:blip>
            <a:stretch>
              <a:fillRect b="-1350" l="-1136" r="-474" t="-20511"/>
            </a:stretch>
          </a:blipFill>
          <a:ln>
            <a:noFill/>
          </a:ln>
        </p:spPr>
      </p:sp>
      <p:sp>
        <p:nvSpPr>
          <p:cNvPr id="229" name="Google Shape;229;p3"/>
          <p:cNvSpPr/>
          <p:nvPr/>
        </p:nvSpPr>
        <p:spPr>
          <a:xfrm>
            <a:off x="5800667" y="1739276"/>
            <a:ext cx="5969736" cy="4250773"/>
          </a:xfrm>
          <a:custGeom>
            <a:rect b="b" l="l" r="r" t="t"/>
            <a:pathLst>
              <a:path extrusionOk="0" h="4250773" w="5969736">
                <a:moveTo>
                  <a:pt x="0" y="0"/>
                </a:moveTo>
                <a:lnTo>
                  <a:pt x="5969736" y="0"/>
                </a:lnTo>
                <a:lnTo>
                  <a:pt x="5969736" y="4250773"/>
                </a:lnTo>
                <a:lnTo>
                  <a:pt x="0" y="42507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2673" l="-8564" r="-8563" t="-31811"/>
            </a:stretch>
          </a:blipFill>
          <a:ln>
            <a:noFill/>
          </a:ln>
        </p:spPr>
      </p:sp>
      <p:sp>
        <p:nvSpPr>
          <p:cNvPr id="230" name="Google Shape;230;p3">
            <a:hlinkClick r:id="rId5"/>
          </p:cNvPr>
          <p:cNvSpPr/>
          <p:nvPr/>
        </p:nvSpPr>
        <p:spPr>
          <a:xfrm>
            <a:off x="9355967" y="6458544"/>
            <a:ext cx="443805" cy="443805"/>
          </a:xfrm>
          <a:custGeom>
            <a:rect b="b" l="l" r="r" t="t"/>
            <a:pathLst>
              <a:path extrusionOk="0" h="443805" w="443805">
                <a:moveTo>
                  <a:pt x="0" y="0"/>
                </a:moveTo>
                <a:lnTo>
                  <a:pt x="443805" y="0"/>
                </a:lnTo>
                <a:lnTo>
                  <a:pt x="443805" y="443805"/>
                </a:lnTo>
                <a:lnTo>
                  <a:pt x="0" y="4438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1" name="Google Shape;231;p3">
            <a:hlinkClick r:id="rId7"/>
          </p:cNvPr>
          <p:cNvSpPr/>
          <p:nvPr/>
        </p:nvSpPr>
        <p:spPr>
          <a:xfrm>
            <a:off x="6170582" y="7340494"/>
            <a:ext cx="581430" cy="494275"/>
          </a:xfrm>
          <a:custGeom>
            <a:rect b="b" l="l" r="r" t="t"/>
            <a:pathLst>
              <a:path extrusionOk="0" h="494275" w="581430">
                <a:moveTo>
                  <a:pt x="0" y="0"/>
                </a:moveTo>
                <a:lnTo>
                  <a:pt x="581430" y="0"/>
                </a:lnTo>
                <a:lnTo>
                  <a:pt x="581430" y="494275"/>
                </a:lnTo>
                <a:lnTo>
                  <a:pt x="0" y="4942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2" name="Google Shape;232;p3"/>
          <p:cNvSpPr txBox="1"/>
          <p:nvPr/>
        </p:nvSpPr>
        <p:spPr>
          <a:xfrm>
            <a:off x="9946067" y="6485349"/>
            <a:ext cx="2682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b="1" i="0" lang="en-US" sz="275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youth</a:t>
            </a:r>
            <a:r>
              <a:rPr b="1" i="0" lang="en-US" sz="275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space</a:t>
            </a:r>
            <a:endParaRPr b="1" i="0" sz="275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p3"/>
          <p:cNvSpPr txBox="1"/>
          <p:nvPr/>
        </p:nvSpPr>
        <p:spPr>
          <a:xfrm>
            <a:off x="8607087" y="9024115"/>
            <a:ext cx="13083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99"/>
              <a:buFont typeface="Arial"/>
              <a:buNone/>
            </a:pPr>
            <a:r>
              <a:rPr b="1" i="0" lang="en-US" sz="159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2024</a:t>
            </a:r>
            <a:endParaRPr b="1" i="0" sz="1599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p3"/>
          <p:cNvSpPr txBox="1"/>
          <p:nvPr/>
        </p:nvSpPr>
        <p:spPr>
          <a:xfrm>
            <a:off x="5961223" y="6485349"/>
            <a:ext cx="30684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b="1" i="0" lang="en-US" sz="2799" u="sng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(85) 98524-9935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3"/>
          <p:cNvSpPr txBox="1"/>
          <p:nvPr/>
        </p:nvSpPr>
        <p:spPr>
          <a:xfrm>
            <a:off x="6674900" y="8605725"/>
            <a:ext cx="5172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86"/>
              <a:buFont typeface="Arial"/>
              <a:buNone/>
            </a:pPr>
            <a:r>
              <a:rPr b="1" i="0" lang="en-US" sz="225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https://www.youthspace.com.br/</a:t>
            </a:r>
            <a:endParaRPr b="0" i="0" sz="225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3"/>
          <p:cNvSpPr txBox="1"/>
          <p:nvPr/>
        </p:nvSpPr>
        <p:spPr>
          <a:xfrm>
            <a:off x="6752012" y="7370826"/>
            <a:ext cx="50184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9"/>
              <a:buFont typeface="Arial"/>
              <a:buNone/>
            </a:pPr>
            <a:r>
              <a:rPr b="1" i="0" lang="en-US" sz="2299" u="sng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contato@youthidiomas.com.br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g2b1c0befff7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415307">
            <a:off x="1850350" y="2157938"/>
            <a:ext cx="5937175" cy="8468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2b1c0befff7_0_0"/>
          <p:cNvSpPr/>
          <p:nvPr/>
        </p:nvSpPr>
        <p:spPr>
          <a:xfrm>
            <a:off x="5484375" y="378750"/>
            <a:ext cx="7018800" cy="9529500"/>
          </a:xfrm>
          <a:prstGeom prst="roundRect">
            <a:avLst>
              <a:gd fmla="val 7479" name="adj"/>
            </a:avLst>
          </a:prstGeom>
          <a:gradFill>
            <a:gsLst>
              <a:gs pos="0">
                <a:srgbClr val="757575">
                  <a:alpha val="73725"/>
                </a:srgbClr>
              </a:gs>
              <a:gs pos="100000">
                <a:srgbClr val="121219">
                  <a:alpha val="7372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2b1c0befff7_0_0"/>
          <p:cNvSpPr txBox="1"/>
          <p:nvPr/>
        </p:nvSpPr>
        <p:spPr>
          <a:xfrm>
            <a:off x="9309899" y="2157950"/>
            <a:ext cx="216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8F8F8"/>
                </a:solidFill>
                <a:latin typeface="Calibri"/>
                <a:ea typeface="Calibri"/>
                <a:cs typeface="Calibri"/>
                <a:sym typeface="Calibri"/>
              </a:rPr>
              <a:t>CONTEÚDOS 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g2b1c0befff7_0_0"/>
          <p:cNvSpPr txBox="1"/>
          <p:nvPr/>
        </p:nvSpPr>
        <p:spPr>
          <a:xfrm>
            <a:off x="6739500" y="660200"/>
            <a:ext cx="4809000" cy="16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b="1" i="0" lang="en-US" sz="10616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AULA 0</a:t>
            </a:r>
            <a:r>
              <a:rPr b="1" lang="en-US" sz="10616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g2b1c0befff7_0_0"/>
          <p:cNvSpPr txBox="1"/>
          <p:nvPr/>
        </p:nvSpPr>
        <p:spPr>
          <a:xfrm>
            <a:off x="6309900" y="3136100"/>
            <a:ext cx="5719500" cy="3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Char char="●"/>
            </a:pP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Git clone</a:t>
            </a:r>
            <a:endParaRPr b="0" i="0" sz="30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Char char="●"/>
            </a:pPr>
            <a:r>
              <a:rPr b="0" i="0" lang="en-US" sz="3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Exercicios</a:t>
            </a:r>
            <a:endParaRPr b="0" i="0" sz="30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Char char="●"/>
            </a:pPr>
            <a:r>
              <a:rPr b="0" i="0" lang="en-US" sz="3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Streamlit</a:t>
            </a:r>
            <a:endParaRPr b="0" i="0" sz="30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Char char="●"/>
            </a:pPr>
            <a:r>
              <a:rPr b="0" i="0" lang="en-US" sz="3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Exercicios streamlit</a:t>
            </a:r>
            <a:endParaRPr b="0" i="0" sz="30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Char char="●"/>
            </a:pPr>
            <a:r>
              <a:rPr b="0" i="0" lang="en-US" sz="3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Exercicios Git</a:t>
            </a:r>
            <a:endParaRPr b="0" i="0" sz="30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f2de27b8f5_0_0"/>
          <p:cNvSpPr/>
          <p:nvPr/>
        </p:nvSpPr>
        <p:spPr>
          <a:xfrm>
            <a:off x="0" y="910500"/>
            <a:ext cx="18288000" cy="9234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g1f2de27b8f5_0_0"/>
          <p:cNvSpPr txBox="1"/>
          <p:nvPr/>
        </p:nvSpPr>
        <p:spPr>
          <a:xfrm>
            <a:off x="673450" y="910450"/>
            <a:ext cx="13391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 que é uma clonagem?</a:t>
            </a:r>
            <a:endParaRPr b="1" i="0" sz="6000" u="none" cap="none" strike="noStrike">
              <a:solidFill>
                <a:srgbClr val="D9BD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g1f2de27b8f5_0_0"/>
          <p:cNvSpPr txBox="1"/>
          <p:nvPr/>
        </p:nvSpPr>
        <p:spPr>
          <a:xfrm>
            <a:off x="1425450" y="2172900"/>
            <a:ext cx="15437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Char char="●"/>
            </a:pP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 git tem um comando que permite  a nós fazer uma cópia exata do nosso código hospedado dentro do github e trazer essa cópia para dentro da nossa máquina local onde podemos </a:t>
            </a: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editar</a:t>
            </a: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e enviar as alterações para o github.</a:t>
            </a:r>
            <a:endParaRPr b="0" i="0" sz="30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2" name="Google Shape;112;g1f2de27b8f5_0_0"/>
          <p:cNvPicPr preferRelativeResize="0"/>
          <p:nvPr/>
        </p:nvPicPr>
        <p:blipFill rotWithShape="1">
          <a:blip r:embed="rId3">
            <a:alphaModFix/>
          </a:blip>
          <a:srcRect b="2008" l="0" r="0" t="7124"/>
          <a:stretch/>
        </p:blipFill>
        <p:spPr>
          <a:xfrm>
            <a:off x="1425450" y="4490350"/>
            <a:ext cx="10541574" cy="538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c4274df3b9_0_4"/>
          <p:cNvSpPr/>
          <p:nvPr/>
        </p:nvSpPr>
        <p:spPr>
          <a:xfrm>
            <a:off x="0" y="910500"/>
            <a:ext cx="18288000" cy="9234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g2c4274df3b9_0_4"/>
          <p:cNvSpPr txBox="1"/>
          <p:nvPr/>
        </p:nvSpPr>
        <p:spPr>
          <a:xfrm>
            <a:off x="673450" y="910450"/>
            <a:ext cx="13391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git clone</a:t>
            </a:r>
            <a:endParaRPr b="1" i="0" sz="6000" u="none" cap="none" strike="noStrike">
              <a:solidFill>
                <a:srgbClr val="D9BD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g2c4274df3b9_0_4"/>
          <p:cNvSpPr txBox="1"/>
          <p:nvPr/>
        </p:nvSpPr>
        <p:spPr>
          <a:xfrm>
            <a:off x="1425450" y="2172900"/>
            <a:ext cx="154371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Char char="●"/>
            </a:pP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Para fazermos o clone do nosso projeto temos que pegar a url do nosso projeto que se localiza no github.</a:t>
            </a:r>
            <a:endParaRPr b="1" i="0" sz="30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0" name="Google Shape;120;g2c4274df3b9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6200" y="3894650"/>
            <a:ext cx="10515600" cy="591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f4f3085c9b_0_5"/>
          <p:cNvSpPr/>
          <p:nvPr/>
        </p:nvSpPr>
        <p:spPr>
          <a:xfrm>
            <a:off x="0" y="910500"/>
            <a:ext cx="18288000" cy="9234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g1f4f3085c9b_0_5"/>
          <p:cNvSpPr txBox="1"/>
          <p:nvPr/>
        </p:nvSpPr>
        <p:spPr>
          <a:xfrm>
            <a:off x="673450" y="910450"/>
            <a:ext cx="13391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git clone</a:t>
            </a:r>
            <a:endParaRPr b="1" i="0" sz="6000" u="none" cap="none" strike="noStrike">
              <a:solidFill>
                <a:srgbClr val="D9BD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g1f4f3085c9b_0_5"/>
          <p:cNvSpPr txBox="1"/>
          <p:nvPr/>
        </p:nvSpPr>
        <p:spPr>
          <a:xfrm>
            <a:off x="1425450" y="2172900"/>
            <a:ext cx="154371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Char char="●"/>
            </a:pP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Feito isso agora podemos realizar o comando para </a:t>
            </a: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copiar</a:t>
            </a: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o projeto para nossa máquina local.</a:t>
            </a:r>
            <a:endParaRPr b="1" i="0" sz="30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8" name="Google Shape;128;g1f4f3085c9b_0_5"/>
          <p:cNvSpPr txBox="1"/>
          <p:nvPr/>
        </p:nvSpPr>
        <p:spPr>
          <a:xfrm>
            <a:off x="2448450" y="5170700"/>
            <a:ext cx="13391100" cy="800400"/>
          </a:xfrm>
          <a:prstGeom prst="rect">
            <a:avLst/>
          </a:prstGeom>
          <a:solidFill>
            <a:srgbClr val="0A0A0A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git clone &lt;URL do seu projeto&gt;</a:t>
            </a:r>
            <a:endParaRPr sz="4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f4f3085c9b_0_15"/>
          <p:cNvSpPr/>
          <p:nvPr/>
        </p:nvSpPr>
        <p:spPr>
          <a:xfrm>
            <a:off x="0" y="910500"/>
            <a:ext cx="18288000" cy="9234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g1f4f3085c9b_0_15"/>
          <p:cNvSpPr txBox="1"/>
          <p:nvPr/>
        </p:nvSpPr>
        <p:spPr>
          <a:xfrm>
            <a:off x="673450" y="910450"/>
            <a:ext cx="13391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git log?</a:t>
            </a:r>
            <a:endParaRPr b="1" i="0" sz="6000" u="none" cap="none" strike="noStrike">
              <a:solidFill>
                <a:srgbClr val="D9BD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g1f4f3085c9b_0_15"/>
          <p:cNvSpPr txBox="1"/>
          <p:nvPr/>
        </p:nvSpPr>
        <p:spPr>
          <a:xfrm>
            <a:off x="1425450" y="2553900"/>
            <a:ext cx="154371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Char char="●"/>
            </a:pP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 git log é o comando que permite a nós vermos todos os commits feitos até então no nosso projeto. Ele serve como um histórico dos commits até então.</a:t>
            </a:r>
            <a:endParaRPr i="0" sz="30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6" name="Google Shape;136;g1f4f3085c9b_0_15"/>
          <p:cNvSpPr txBox="1"/>
          <p:nvPr/>
        </p:nvSpPr>
        <p:spPr>
          <a:xfrm>
            <a:off x="2448450" y="5170700"/>
            <a:ext cx="13391100" cy="800400"/>
          </a:xfrm>
          <a:prstGeom prst="rect">
            <a:avLst/>
          </a:prstGeom>
          <a:solidFill>
            <a:srgbClr val="0A0A0A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git log</a:t>
            </a:r>
            <a:endParaRPr sz="4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f4f3085c9b_0_22"/>
          <p:cNvSpPr/>
          <p:nvPr/>
        </p:nvSpPr>
        <p:spPr>
          <a:xfrm>
            <a:off x="0" y="910500"/>
            <a:ext cx="18288000" cy="9234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g1f4f3085c9b_0_22"/>
          <p:cNvSpPr txBox="1"/>
          <p:nvPr/>
        </p:nvSpPr>
        <p:spPr>
          <a:xfrm>
            <a:off x="673450" y="910450"/>
            <a:ext cx="16934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Como criar mais de uma página no Streamlit? </a:t>
            </a:r>
            <a:endParaRPr b="1" i="0" sz="6000" u="none" cap="none" strike="noStrike">
              <a:solidFill>
                <a:srgbClr val="D9BD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g1f4f3085c9b_0_22"/>
          <p:cNvSpPr txBox="1"/>
          <p:nvPr/>
        </p:nvSpPr>
        <p:spPr>
          <a:xfrm>
            <a:off x="1425450" y="2742300"/>
            <a:ext cx="15437100" cy="4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Poppins"/>
              <a:buChar char="●"/>
            </a:pPr>
            <a:r>
              <a:rPr lang="en-US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Até então vimos que podemos centralizar todo o nosso conteúdo dentro de uma página do streamlit, porém e se desejarmos criar mais páginas para diferentes conteúdo? </a:t>
            </a:r>
            <a:endParaRPr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Poppins"/>
              <a:buChar char="●"/>
            </a:pPr>
            <a:r>
              <a:rPr lang="en-US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O streamlit tem uma maneira muito simples de fazermos essas “rotas” para nossas páginas.</a:t>
            </a:r>
            <a:endParaRPr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Poppins"/>
              <a:buChar char="●"/>
            </a:pPr>
            <a:r>
              <a:rPr lang="en-US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Para isso temos que criar uma pasta dentro do vscode chamada de “pages” e dentro dela criarmos novos arquivos python.</a:t>
            </a:r>
            <a:endParaRPr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f4f3085c9b_0_31"/>
          <p:cNvSpPr/>
          <p:nvPr/>
        </p:nvSpPr>
        <p:spPr>
          <a:xfrm>
            <a:off x="0" y="910500"/>
            <a:ext cx="18288000" cy="9234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1f4f3085c9b_0_31"/>
          <p:cNvSpPr txBox="1"/>
          <p:nvPr/>
        </p:nvSpPr>
        <p:spPr>
          <a:xfrm>
            <a:off x="673450" y="910450"/>
            <a:ext cx="16934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Como criar mais de uma página no Streamlit? </a:t>
            </a:r>
            <a:endParaRPr b="1" i="0" sz="6000" u="none" cap="none" strike="noStrike">
              <a:solidFill>
                <a:srgbClr val="D9BD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g1f4f3085c9b_0_31"/>
          <p:cNvSpPr txBox="1"/>
          <p:nvPr/>
        </p:nvSpPr>
        <p:spPr>
          <a:xfrm>
            <a:off x="1425450" y="2742300"/>
            <a:ext cx="15437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Poppins"/>
              <a:buChar char="●"/>
            </a:pPr>
            <a:r>
              <a:rPr lang="en-US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Feito isso o streamlit vai abrir uma aba lateral e exibir todos os nossos arquivos “.py“.</a:t>
            </a:r>
            <a:endParaRPr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1" name="Google Shape;151;g1f4f3085c9b_0_31"/>
          <p:cNvSpPr txBox="1"/>
          <p:nvPr/>
        </p:nvSpPr>
        <p:spPr>
          <a:xfrm>
            <a:off x="2163600" y="4620150"/>
            <a:ext cx="12940200" cy="2031900"/>
          </a:xfrm>
          <a:prstGeom prst="rect">
            <a:avLst/>
          </a:prstGeom>
          <a:solidFill>
            <a:srgbClr val="26273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</a:rPr>
              <a:t>pages/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</a:rPr>
              <a:t>    └───pagina1.py </a:t>
            </a:r>
            <a:r>
              <a:rPr lang="en-US" sz="3000">
                <a:solidFill>
                  <a:srgbClr val="93C47D"/>
                </a:solidFill>
              </a:rPr>
              <a:t># Criando uma página</a:t>
            </a:r>
            <a:endParaRPr sz="3000">
              <a:solidFill>
                <a:srgbClr val="93C4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</a:rPr>
              <a:t>    └───pagina2.py </a:t>
            </a:r>
            <a:r>
              <a:rPr lang="en-US" sz="3000">
                <a:solidFill>
                  <a:srgbClr val="93C47D"/>
                </a:solidFill>
              </a:rPr>
              <a:t># Outra página</a:t>
            </a:r>
            <a:endParaRPr sz="3000">
              <a:solidFill>
                <a:srgbClr val="93C4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</a:rPr>
              <a:t>    └─── pagina3😎.py </a:t>
            </a:r>
            <a:r>
              <a:rPr lang="en-US" sz="3000">
                <a:solidFill>
                  <a:srgbClr val="93C47D"/>
                </a:solidFill>
              </a:rPr>
              <a:t># Terceira página</a:t>
            </a:r>
            <a:endParaRPr sz="3000">
              <a:solidFill>
                <a:srgbClr val="93C47D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d0672a4aae_0_0"/>
          <p:cNvSpPr/>
          <p:nvPr/>
        </p:nvSpPr>
        <p:spPr>
          <a:xfrm>
            <a:off x="0" y="910500"/>
            <a:ext cx="18288000" cy="9234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2d0672a4aae_0_0"/>
          <p:cNvSpPr txBox="1"/>
          <p:nvPr/>
        </p:nvSpPr>
        <p:spPr>
          <a:xfrm>
            <a:off x="673450" y="910450"/>
            <a:ext cx="16934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Atividade</a:t>
            </a:r>
            <a:endParaRPr b="1" i="0" sz="6000" u="none" cap="none" strike="noStrike">
              <a:solidFill>
                <a:srgbClr val="D9BD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g2d0672a4aae_0_0"/>
          <p:cNvSpPr txBox="1"/>
          <p:nvPr/>
        </p:nvSpPr>
        <p:spPr>
          <a:xfrm>
            <a:off x="1425450" y="2742300"/>
            <a:ext cx="15437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Poppins"/>
              <a:buAutoNum type="arabicPeriod"/>
            </a:pPr>
            <a:r>
              <a:rPr lang="en-US" sz="30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Crie 3 páginas e escreva algo em cada uma dela</a:t>
            </a:r>
            <a:endParaRPr sz="30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9" name="Google Shape;159;g2d0672a4aae_0_0"/>
          <p:cNvSpPr txBox="1"/>
          <p:nvPr/>
        </p:nvSpPr>
        <p:spPr>
          <a:xfrm>
            <a:off x="2163600" y="4620150"/>
            <a:ext cx="12940200" cy="2031900"/>
          </a:xfrm>
          <a:prstGeom prst="rect">
            <a:avLst/>
          </a:prstGeom>
          <a:solidFill>
            <a:srgbClr val="26273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</a:rPr>
              <a:t>pages/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</a:rPr>
              <a:t>    └───pagina1.py </a:t>
            </a:r>
            <a:r>
              <a:rPr lang="en-US" sz="3000">
                <a:solidFill>
                  <a:srgbClr val="93C47D"/>
                </a:solidFill>
              </a:rPr>
              <a:t># Criando uma página</a:t>
            </a:r>
            <a:endParaRPr sz="3000">
              <a:solidFill>
                <a:srgbClr val="93C4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</a:rPr>
              <a:t>    └───pagina2.py </a:t>
            </a:r>
            <a:r>
              <a:rPr lang="en-US" sz="3000">
                <a:solidFill>
                  <a:srgbClr val="93C47D"/>
                </a:solidFill>
              </a:rPr>
              <a:t># Outra página</a:t>
            </a:r>
            <a:endParaRPr sz="3000">
              <a:solidFill>
                <a:srgbClr val="93C4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</a:rPr>
              <a:t>    └─── pagina3😎.py </a:t>
            </a:r>
            <a:r>
              <a:rPr lang="en-US" sz="3000">
                <a:solidFill>
                  <a:srgbClr val="93C47D"/>
                </a:solidFill>
              </a:rPr>
              <a:t># Terceira página</a:t>
            </a:r>
            <a:endParaRPr sz="3000">
              <a:solidFill>
                <a:srgbClr val="93C47D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